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8" r:id="rId5"/>
    <p:sldId id="434" r:id="rId6"/>
    <p:sldId id="435" r:id="rId7"/>
    <p:sldId id="436" r:id="rId8"/>
    <p:sldId id="437" r:id="rId9"/>
    <p:sldId id="438" r:id="rId10"/>
    <p:sldId id="439" r:id="rId11"/>
    <p:sldId id="427" r:id="rId12"/>
    <p:sldId id="429" r:id="rId13"/>
    <p:sldId id="440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195"/>
    <a:srgbClr val="FFFFFF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22"/>
    <p:restoredTop sz="94657"/>
  </p:normalViewPr>
  <p:slideViewPr>
    <p:cSldViewPr snapToGrid="0">
      <p:cViewPr varScale="1">
        <p:scale>
          <a:sx n="180" d="100"/>
          <a:sy n="180" d="100"/>
        </p:scale>
        <p:origin x="158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55" d="100"/>
          <a:sy n="155" d="100"/>
        </p:scale>
        <p:origin x="5704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CDA6807-5B3B-7C73-FE6C-8AFFBAFC33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97F0CA3-7DF4-DA5C-0EF1-B8901237D4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D4DBA-9728-E04A-A4DA-ED65FA60041E}" type="datetimeFigureOut">
              <a:rPr lang="cs-CZ" smtClean="0"/>
              <a:t>23.09.2025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CD0428B-D805-9636-746C-36F5CE80EA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3CE782C-2BDE-85DD-C01A-CD1DE00B72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C8956-76A5-2A46-9BC3-040768E57A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30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3FF99-9F0C-564F-8FD2-E651ED3A1931}" type="datetimeFigureOut">
              <a:rPr lang="cs-CZ" smtClean="0"/>
              <a:t>23.09.2025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4146C-51EF-BE4A-91BF-8246E80350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0990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7D2A2-8C74-AC86-3431-5971DF96B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3B74519C-F214-7A7C-43D1-EBFAAD6C90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F3A4B9C1-0509-2FE2-55F0-89F5BEC77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B57B761-1DDC-C185-D9EC-25191A848CA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A564405-A1F3-59E0-E2BC-5BBDA3D552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9834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2CE65-EFB9-04C6-8FFC-AB6B07B56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5233FED7-7F3B-2D20-52C5-5CB7445F0C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7C313122-48D5-1B61-90CB-C8C86D337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8AB6484-BE43-A9A6-7889-06E814981D7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0187557-9656-EA78-D8DF-725118F428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3838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506B2-D4A0-A124-53B5-B5C101F2C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58D87581-EDC6-BD93-510F-4CE36AB96A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6712176B-CC4D-C7A6-E4A8-A41DDCFAF2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E6086D7-1E2F-A418-08D4-5822CD204F8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B1B1536-57A3-DFC6-2304-0D7DE21EBA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0864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C294B-AB34-7739-44E9-78FB12377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FC04B6F-21B8-030D-5515-7ECE5736A7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C64F607C-5BFF-22F1-C093-1560EA52F7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AAB262C-9C94-8084-2DE6-B156AD6C301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B694A30-97B8-E63B-8112-E3A7F9FF1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90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AB19E-FB14-5C54-4640-28842962D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AE80765-3AEC-4D39-3AE4-3932ED5CDA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7B36D33C-6738-5E7C-8E59-A1BF0B83B1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15525E3-0B42-DD15-1636-EB32711C701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E14FF8-4617-6B1C-D9EB-00B0481769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9337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ED0FE-F20F-1B13-AE34-14144311E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72CE5796-5273-AE0F-C56E-6F82351F40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25CC432-8C33-AB49-03F5-C0D36E83A0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D192F58-3E19-1A0D-2059-9B85B2BD018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2DE78E1-B4AC-933F-091C-10B022AD48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5763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0C24B-6E7C-4C0B-A335-C016A4598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55B4BBF-E3F8-D2A4-6021-63CAA2D657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5468A80F-9432-F743-8D3B-107AB37F4D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E4E8ACF-20AD-C17A-F4BD-BFFC5EE161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8980ACF-6466-F4D8-7BF0-5A8E1F400F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6644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C9A73-A542-EA85-F20F-98AED4CC3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1AF8747F-4F0C-2452-9D6B-8AD9357D63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77AA2575-383E-2DD3-4FFD-5981B4C097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E0DBBFB-0D6B-E726-E6A9-64BCA8A6E9D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cs-CZ"/>
              <a:t>© Physter Technology, a.s. / Právně zapsaná v místo / Adresa / Kontakt / Webová stránka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DF6973D-161E-8B48-760E-930928251A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CE456-359A-4A48-A97B-906920FF951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296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řada sedmi malých starých hodin na zelené polici proti žlutému pozadí"/>
          <p:cNvSpPr>
            <a:spLocks noGrp="1"/>
          </p:cNvSpPr>
          <p:nvPr>
            <p:ph type="pic" idx="21"/>
          </p:nvPr>
        </p:nvSpPr>
        <p:spPr>
          <a:xfrm>
            <a:off x="0" y="-622300"/>
            <a:ext cx="12192000" cy="8102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8" name="Autor a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413160" y="6119368"/>
            <a:ext cx="5245101" cy="353315"/>
          </a:xfrm>
          <a:prstGeom prst="rect">
            <a:avLst/>
          </a:prstGeom>
        </p:spPr>
        <p:txBody>
          <a:bodyPr anchor="t"/>
          <a:lstStyle>
            <a:lvl1pPr defTabSz="286258">
              <a:defRPr sz="1764" spc="53"/>
            </a:lvl1pPr>
          </a:lstStyle>
          <a:p>
            <a:r>
              <a:t>Autor a datum</a:t>
            </a:r>
          </a:p>
        </p:txBody>
      </p:sp>
      <p:sp>
        <p:nvSpPr>
          <p:cNvPr id="39" name="Čára"/>
          <p:cNvSpPr/>
          <p:nvPr userDrawn="1"/>
        </p:nvSpPr>
        <p:spPr>
          <a:xfrm>
            <a:off x="383440" y="476250"/>
            <a:ext cx="11425121" cy="1"/>
          </a:xfrm>
          <a:prstGeom prst="line">
            <a:avLst/>
          </a:prstGeom>
          <a:ln w="508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 spc="0">
                <a:solidFill>
                  <a:srgbClr val="000000"/>
                </a:solidFill>
              </a:defRPr>
            </a:pPr>
            <a:endParaRPr sz="1600"/>
          </a:p>
        </p:txBody>
      </p:sp>
      <p:sp>
        <p:nvSpPr>
          <p:cNvPr id="40" name="Text úrovně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44575" y="3423074"/>
            <a:ext cx="10102850" cy="806451"/>
          </a:xfrm>
          <a:prstGeom prst="rect">
            <a:avLst/>
          </a:prstGeom>
        </p:spPr>
        <p:txBody>
          <a:bodyPr/>
          <a:lstStyle/>
          <a:p>
            <a:r>
              <a:t>Podtitul prezentace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1" name="Název prezentace"/>
          <p:cNvSpPr txBox="1">
            <a:spLocks noGrp="1"/>
          </p:cNvSpPr>
          <p:nvPr>
            <p:ph type="title" hasCustomPrompt="1"/>
          </p:nvPr>
        </p:nvSpPr>
        <p:spPr>
          <a:xfrm>
            <a:off x="1044575" y="981287"/>
            <a:ext cx="10102850" cy="1955801"/>
          </a:xfrm>
          <a:prstGeom prst="rect">
            <a:avLst/>
          </a:prstGeom>
        </p:spPr>
        <p:txBody>
          <a:bodyPr/>
          <a:lstStyle/>
          <a:p>
            <a:r>
              <a:t>Název prezentace</a:t>
            </a:r>
          </a:p>
        </p:txBody>
      </p:sp>
      <p:pic>
        <p:nvPicPr>
          <p:cNvPr id="42" name="LOGO_MS CR_krivky_bila.png" descr="LOGO_MS CR_krivky_bil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836" y="5428294"/>
            <a:ext cx="5810251" cy="11112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Nadpis a obsa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ro nadpis 1">
            <a:extLst>
              <a:ext uri="{FF2B5EF4-FFF2-40B4-BE49-F238E27FC236}">
                <a16:creationId xmlns:a16="http://schemas.microsoft.com/office/drawing/2014/main" id="{6E29C93D-D724-4C1B-94AB-2F5ABB529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32514"/>
          </a:xfrm>
          <a:prstGeom prst="rect">
            <a:avLst/>
          </a:prstGeom>
          <a:solidFill>
            <a:srgbClr val="009FE3"/>
          </a:solidFill>
        </p:spPr>
        <p:txBody>
          <a:bodyPr vert="horz" lIns="91440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1" name="Zástupný symbol pro text 8"/>
          <p:cNvSpPr>
            <a:spLocks noGrp="1"/>
          </p:cNvSpPr>
          <p:nvPr>
            <p:ph idx="1"/>
          </p:nvPr>
        </p:nvSpPr>
        <p:spPr>
          <a:xfrm>
            <a:off x="914400" y="1645920"/>
            <a:ext cx="10515600" cy="45534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pic>
        <p:nvPicPr>
          <p:cNvPr id="10" name="Obrázek 9" descr="Obsah obrázku kresba, skica, ilustrace, design&#10;&#10;Obsah generovaný pomocí AI může být nesprávný.">
            <a:extLst>
              <a:ext uri="{FF2B5EF4-FFF2-40B4-BE49-F238E27FC236}">
                <a16:creationId xmlns:a16="http://schemas.microsoft.com/office/drawing/2014/main" id="{C124C586-E2DE-D970-C6CC-66D62A3B6C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76" y="5809469"/>
            <a:ext cx="1092456" cy="954712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BC1ED17D-2BEB-9CE4-8E2A-C6DF84B69765}"/>
              </a:ext>
            </a:extLst>
          </p:cNvPr>
          <p:cNvSpPr txBox="1"/>
          <p:nvPr userDrawn="1"/>
        </p:nvSpPr>
        <p:spPr>
          <a:xfrm>
            <a:off x="8594125" y="5927752"/>
            <a:ext cx="4337221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2000" b="0" i="0" u="none" strike="noStrike" cap="none" spc="44" normalizeH="0" baseline="0">
                <a:ln>
                  <a:noFill/>
                </a:ln>
                <a:solidFill>
                  <a:srgbClr val="4E7195"/>
                </a:solidFill>
                <a:effectLst/>
                <a:uFillTx/>
                <a:latin typeface="+mj-ea"/>
                <a:ea typeface="+mj-ea"/>
                <a:cs typeface="Avenir Next Medium"/>
                <a:sym typeface="Avenir Next Medium"/>
              </a:rPr>
              <a:t>Ministerstvo spravedlnosti</a:t>
            </a:r>
          </a:p>
          <a:p>
            <a:pPr marL="0" marR="0" indent="0" algn="l" defTabSz="355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2000" b="0" i="0" u="none" strike="noStrike" cap="none" spc="44" normalizeH="0" baseline="0">
                <a:ln>
                  <a:noFill/>
                </a:ln>
                <a:solidFill>
                  <a:srgbClr val="4E7195"/>
                </a:solidFill>
                <a:effectLst/>
                <a:uFillTx/>
                <a:latin typeface="+mj-ea"/>
                <a:ea typeface="+mj-ea"/>
                <a:cs typeface="Avenir Next Medium"/>
                <a:sym typeface="Avenir Next Medium"/>
              </a:rPr>
              <a:t>České republiky</a:t>
            </a:r>
          </a:p>
        </p:txBody>
      </p:sp>
    </p:spTree>
    <p:extLst>
      <p:ext uri="{BB962C8B-B14F-4D97-AF65-F5344CB8AC3E}">
        <p14:creationId xmlns:p14="http://schemas.microsoft.com/office/powerpoint/2010/main" val="2749557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72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úrovně 1…"/>
          <p:cNvSpPr txBox="1">
            <a:spLocks noGrp="1"/>
          </p:cNvSpPr>
          <p:nvPr>
            <p:ph type="body" idx="1" hasCustomPrompt="1"/>
          </p:nvPr>
        </p:nvSpPr>
        <p:spPr>
          <a:xfrm>
            <a:off x="1044575" y="4026474"/>
            <a:ext cx="10102851" cy="807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Podtitul prezentace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Čára"/>
          <p:cNvSpPr/>
          <p:nvPr/>
        </p:nvSpPr>
        <p:spPr>
          <a:xfrm flipV="1">
            <a:off x="383440" y="6024033"/>
            <a:ext cx="11425120" cy="6351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 spc="0">
                <a:solidFill>
                  <a:srgbClr val="000000"/>
                </a:solidFill>
              </a:defRPr>
            </a:pPr>
            <a:endParaRPr sz="1600"/>
          </a:p>
        </p:txBody>
      </p:sp>
      <p:pic>
        <p:nvPicPr>
          <p:cNvPr id="4" name="LOGO_MS CR_krivky_bila.png" descr="LOGO_MS CR_krivky_bil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75" y="478367"/>
            <a:ext cx="5810251" cy="111125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Čára"/>
          <p:cNvSpPr/>
          <p:nvPr/>
        </p:nvSpPr>
        <p:spPr>
          <a:xfrm flipV="1">
            <a:off x="1666158" y="5642231"/>
            <a:ext cx="1" cy="1070136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 spc="0">
                <a:solidFill>
                  <a:srgbClr val="000000"/>
                </a:solidFill>
              </a:defRPr>
            </a:pPr>
            <a:endParaRPr sz="1600"/>
          </a:p>
        </p:txBody>
      </p:sp>
      <p:sp>
        <p:nvSpPr>
          <p:cNvPr id="6" name="Název prezentace"/>
          <p:cNvSpPr txBox="1"/>
          <p:nvPr/>
        </p:nvSpPr>
        <p:spPr>
          <a:xfrm>
            <a:off x="918497" y="2316085"/>
            <a:ext cx="10102851" cy="195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normAutofit/>
          </a:bodyPr>
          <a:lstStyle>
            <a:lvl1pPr defTabSz="584200">
              <a:lnSpc>
                <a:spcPct val="90000"/>
              </a:lnSpc>
              <a:defRPr sz="11000" b="1" cap="all" spc="330">
                <a:solidFill>
                  <a:srgbClr val="FFFFFF"/>
                </a:solidFill>
                <a:latin typeface="+mn-lt"/>
                <a:ea typeface="+mn-ea"/>
                <a:cs typeface="+mn-cs"/>
                <a:sym typeface="Avenir Next Regular"/>
              </a:defRPr>
            </a:lvl1pPr>
          </a:lstStyle>
          <a:p>
            <a:r>
              <a:rPr sz="5500"/>
              <a:t>Název prezentace</a:t>
            </a:r>
          </a:p>
        </p:txBody>
      </p:sp>
      <p:sp>
        <p:nvSpPr>
          <p:cNvPr id="7" name="Název prezentace"/>
          <p:cNvSpPr txBox="1">
            <a:spLocks noGrp="1"/>
          </p:cNvSpPr>
          <p:nvPr>
            <p:ph type="title" hasCustomPrompt="1"/>
          </p:nvPr>
        </p:nvSpPr>
        <p:spPr>
          <a:xfrm>
            <a:off x="918497" y="2824163"/>
            <a:ext cx="10102851" cy="195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Název prezentace</a:t>
            </a:r>
          </a:p>
        </p:txBody>
      </p:sp>
      <p:sp>
        <p:nvSpPr>
          <p:cNvPr id="8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5988812" y="5560549"/>
            <a:ext cx="219203" cy="1118255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b">
            <a:spAutoFit/>
          </a:bodyPr>
          <a:lstStyle>
            <a:lvl1pPr defTabSz="292100">
              <a:defRPr spc="0">
                <a:solidFill>
                  <a:srgbClr val="FFFFFF"/>
                </a:solidFill>
                <a:latin typeface="+mn-lt"/>
                <a:ea typeface="+mn-ea"/>
                <a:cs typeface="+mn-cs"/>
                <a:sym typeface="Avenir Next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ransition spd="med"/>
  <p:txStyles>
    <p:titleStyle>
      <a:lvl1pPr marL="0" marR="0" indent="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0" b="1" i="0" u="none" strike="noStrike" cap="all" spc="330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9pPr>
    </p:titleStyle>
    <p:bodyStyle>
      <a:lvl1pPr marL="0" marR="0" indent="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107" baseline="0">
          <a:solidFill>
            <a:srgbClr val="FFFFFF"/>
          </a:solidFill>
          <a:uFillTx/>
          <a:latin typeface="+mn-lt"/>
          <a:ea typeface="+mn-ea"/>
          <a:cs typeface="+mn-cs"/>
          <a:sym typeface="Avenir N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1">
            <a:extLst>
              <a:ext uri="{FF2B5EF4-FFF2-40B4-BE49-F238E27FC236}">
                <a16:creationId xmlns:a16="http://schemas.microsoft.com/office/drawing/2014/main" id="{9DA8CF86-E212-FA1D-3D3E-4D5871356436}"/>
              </a:ext>
            </a:extLst>
          </p:cNvPr>
          <p:cNvSpPr>
            <a:spLocks noGrp="1"/>
          </p:cNvSpPr>
          <p:nvPr>
            <p:ph type="pic" idx="21"/>
          </p:nvPr>
        </p:nvSpPr>
        <p:spPr>
          <a:xfrm>
            <a:off x="0" y="-628226"/>
            <a:ext cx="12192000" cy="8102600"/>
          </a:xfrm>
        </p:spPr>
        <p:txBody>
          <a:bodyPr/>
          <a:lstStyle/>
          <a:p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36D719F-5BA7-0F27-E377-EA45D5E4992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13160" y="5446929"/>
            <a:ext cx="5245101" cy="1025754"/>
          </a:xfrm>
        </p:spPr>
        <p:txBody>
          <a:bodyPr>
            <a:normAutofit fontScale="25000" lnSpcReduction="20000"/>
          </a:bodyPr>
          <a:lstStyle/>
          <a:p>
            <a:r>
              <a:rPr lang="cs-CZ" sz="7200"/>
              <a:t>Mgr. Elena </a:t>
            </a:r>
            <a:r>
              <a:rPr lang="cs-CZ" sz="7200" err="1"/>
              <a:t>Ransdorfová</a:t>
            </a:r>
            <a:endParaRPr lang="cs-CZ" sz="7200"/>
          </a:p>
          <a:p>
            <a:r>
              <a:rPr lang="cs-CZ" sz="7200"/>
              <a:t>ředitelka odboru informatiky</a:t>
            </a:r>
          </a:p>
          <a:p>
            <a:r>
              <a:rPr lang="cs-CZ" sz="7200"/>
              <a:t>Ministerstvo spravedlnosti </a:t>
            </a:r>
          </a:p>
          <a:p>
            <a:endParaRPr lang="cs-CZ"/>
          </a:p>
          <a:p>
            <a:endParaRPr lang="cs-CZ"/>
          </a:p>
        </p:txBody>
      </p:sp>
      <p:sp>
        <p:nvSpPr>
          <p:cNvPr id="5" name="Nadpis 4">
            <a:extLst>
              <a:ext uri="{FF2B5EF4-FFF2-40B4-BE49-F238E27FC236}">
                <a16:creationId xmlns:a16="http://schemas.microsoft.com/office/drawing/2014/main" id="{24A56484-0738-0C79-0CDF-56CDEDFC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8800"/>
              <a:t>Integrační platforma</a:t>
            </a:r>
          </a:p>
        </p:txBody>
      </p:sp>
    </p:spTree>
    <p:extLst>
      <p:ext uri="{BB962C8B-B14F-4D97-AF65-F5344CB8AC3E}">
        <p14:creationId xmlns:p14="http://schemas.microsoft.com/office/powerpoint/2010/main" val="81931020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719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361927-5EB8-623E-7058-221960B0A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BC0E275A-E29D-E2AD-9D9D-D1C365924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575" y="2930591"/>
            <a:ext cx="10102850" cy="1955801"/>
          </a:xfrm>
        </p:spPr>
        <p:txBody>
          <a:bodyPr>
            <a:noAutofit/>
          </a:bodyPr>
          <a:lstStyle/>
          <a:p>
            <a:r>
              <a:rPr lang="cs-CZ" sz="5400" dirty="0"/>
              <a:t>Děkuji za pozornost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ED60F88-8229-494F-1031-D676E7775AEE}"/>
              </a:ext>
            </a:extLst>
          </p:cNvPr>
          <p:cNvSpPr/>
          <p:nvPr/>
        </p:nvSpPr>
        <p:spPr>
          <a:xfrm>
            <a:off x="226828" y="276447"/>
            <a:ext cx="11738344" cy="368595"/>
          </a:xfrm>
          <a:prstGeom prst="rect">
            <a:avLst/>
          </a:prstGeom>
          <a:solidFill>
            <a:srgbClr val="4E719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</p:spTree>
    <p:extLst>
      <p:ext uri="{BB962C8B-B14F-4D97-AF65-F5344CB8AC3E}">
        <p14:creationId xmlns:p14="http://schemas.microsoft.com/office/powerpoint/2010/main" val="150304650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57DAEA-36D7-39FB-91AE-A8E42A382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94728377-A0B1-1D67-C870-01BE4CF4577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B99BFEB-47B1-0E53-3D76-018437FA6B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D8CC3E7-42FF-F336-F1CD-888774CD8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8998"/>
            <a:ext cx="12192000" cy="1332514"/>
          </a:xfrm>
          <a:solidFill>
            <a:srgbClr val="4E7195"/>
          </a:solidFill>
        </p:spPr>
        <p:txBody>
          <a:bodyPr vert="horz">
            <a:normAutofit/>
          </a:bodyPr>
          <a:lstStyle/>
          <a:p>
            <a:pPr algn="l"/>
            <a:r>
              <a:rPr lang="cs-CZ" sz="2400"/>
              <a:t>Modernizace integrační platformy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AE39636-43B5-146F-9E33-7BFBCAB97234}"/>
              </a:ext>
            </a:extLst>
          </p:cNvPr>
          <p:cNvSpPr txBox="1"/>
          <p:nvPr/>
        </p:nvSpPr>
        <p:spPr>
          <a:xfrm>
            <a:off x="230826" y="1486632"/>
            <a:ext cx="11311258" cy="43593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lnSpc>
                <a:spcPct val="70000"/>
              </a:lnSpc>
              <a:spcBef>
                <a:spcPts val="1200"/>
              </a:spcBef>
              <a:defRPr/>
            </a:pPr>
            <a:r>
              <a:rPr lang="cs-CZ" sz="2800" b="1" dirty="0">
                <a:solidFill>
                  <a:srgbClr val="4E7195"/>
                </a:solidFill>
              </a:rPr>
              <a:t>Motivace</a:t>
            </a:r>
            <a:endParaRPr lang="en-US" sz="2800" b="1" dirty="0"/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V souladu s Informační koncepcí České republiky a Národním architektonickým plánem musí </a:t>
            </a:r>
            <a:b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</a:b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úřady veřejné správy ČR </a:t>
            </a:r>
            <a:r>
              <a:rPr lang="cs-CZ" sz="1600" b="1" dirty="0">
                <a:solidFill>
                  <a:srgbClr val="333A56"/>
                </a:solidFill>
                <a:ea typeface="+mn-lt"/>
                <a:cs typeface="+mn-lt"/>
              </a:rPr>
              <a:t>digitalizovat svěřené agendy a budovat on-line služby</a:t>
            </a:r>
            <a:endParaRPr lang="cs-CZ" sz="1600" b="1" dirty="0">
              <a:solidFill>
                <a:srgbClr val="002C3A"/>
              </a:solidFill>
              <a:ea typeface="+mn-lt"/>
              <a:cs typeface="+mn-lt"/>
            </a:endParaRP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Nové on-line služby = výrazně narůstající objem komunikace mezi systémy</a:t>
            </a:r>
          </a:p>
          <a:p>
            <a:pPr lvl="1">
              <a:lnSpc>
                <a:spcPct val="200000"/>
              </a:lnSpc>
              <a:buClr>
                <a:srgbClr val="4E7195"/>
              </a:buClr>
            </a:pPr>
            <a:endParaRPr lang="cs-CZ" dirty="0"/>
          </a:p>
          <a:p>
            <a:pPr lvl="1">
              <a:lnSpc>
                <a:spcPct val="70000"/>
              </a:lnSpc>
              <a:spcBef>
                <a:spcPts val="1200"/>
              </a:spcBef>
              <a:buClr>
                <a:srgbClr val="4E7195"/>
              </a:buClr>
              <a:defRPr/>
            </a:pPr>
            <a:r>
              <a:rPr lang="cs-CZ" sz="2800" b="1" dirty="0">
                <a:solidFill>
                  <a:srgbClr val="4E7195"/>
                </a:solidFill>
              </a:rPr>
              <a:t>Cíle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Budovat nové služby a související integrace rychle a efektivně</a:t>
            </a:r>
            <a:endParaRPr lang="cs-CZ" sz="1600" dirty="0"/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Maximálně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přepoužít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existující funkcionality</a:t>
            </a:r>
            <a:endParaRPr lang="cs-CZ" sz="1600" dirty="0"/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Disponovat nástroji pro centrální správu a dohled nad integracemi</a:t>
            </a:r>
            <a:endParaRPr lang="cs-CZ" sz="1600" dirty="0"/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Vybudovat flexibilní systém připravený na změny a minimalizovat dopady a </a:t>
            </a:r>
            <a:r>
              <a:rPr lang="cs-CZ" sz="1600" dirty="0">
                <a:solidFill>
                  <a:srgbClr val="333A56"/>
                </a:solidFill>
              </a:rPr>
              <a:t>pracnost budoucích změn</a:t>
            </a:r>
            <a:endParaRPr lang="cs-CZ" sz="1600" dirty="0"/>
          </a:p>
          <a:p>
            <a:pPr marL="742950" lvl="1" indent="-285750">
              <a:lnSpc>
                <a:spcPct val="200000"/>
              </a:lnSpc>
              <a:buClr>
                <a:srgbClr val="00B0F0"/>
              </a:buClr>
              <a:buFont typeface="Arial" panose="020B0604020202020204" pitchFamily="34" charset="0"/>
              <a:buChar char="•"/>
            </a:pPr>
            <a:endParaRPr lang="cs-CZ" sz="1400" dirty="0">
              <a:solidFill>
                <a:srgbClr val="333A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580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BB9518-3901-E6EA-BDA1-48EEB289E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48AF4095-736E-7259-ECA4-18A0014AB05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986940C-0E6E-70E1-7A96-57702A89CF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1B7971D-8E89-D240-02B0-0AD1398B2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8998"/>
            <a:ext cx="12192000" cy="1332514"/>
          </a:xfrm>
          <a:solidFill>
            <a:srgbClr val="4E7195"/>
          </a:solidFill>
        </p:spPr>
        <p:txBody>
          <a:bodyPr vert="horz">
            <a:normAutofit/>
          </a:bodyPr>
          <a:lstStyle/>
          <a:p>
            <a:pPr algn="l"/>
            <a:r>
              <a:rPr lang="cs-CZ" sz="2400"/>
              <a:t>Modernizace integrační platformy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8FCD2F4-D21D-7A5B-8EEC-2F809ECA557D}"/>
              </a:ext>
            </a:extLst>
          </p:cNvPr>
          <p:cNvSpPr txBox="1"/>
          <p:nvPr/>
        </p:nvSpPr>
        <p:spPr>
          <a:xfrm>
            <a:off x="249876" y="1492982"/>
            <a:ext cx="11311258" cy="48336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lnSpc>
                <a:spcPct val="70000"/>
              </a:lnSpc>
              <a:spcBef>
                <a:spcPts val="1200"/>
              </a:spcBef>
              <a:defRPr/>
            </a:pPr>
            <a:r>
              <a:rPr lang="cs-CZ" sz="2800" b="1" dirty="0">
                <a:solidFill>
                  <a:srgbClr val="4E7195"/>
                </a:solidFill>
              </a:rPr>
              <a:t>Přístup</a:t>
            </a:r>
            <a:endParaRPr lang="en-US" sz="2800" b="1" dirty="0">
              <a:solidFill>
                <a:srgbClr val="4E7195"/>
              </a:solidFill>
            </a:endParaRP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Zvolen servisně orientovaný přístup k výstavbě architektury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Návrh a implementace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přepoužitelných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sdílených služeb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Vybudování centrální integrační platformy, poskytující přístup ke sdíleným službám, jejich rychlou výstavbu, </a:t>
            </a:r>
            <a:b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</a:b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správu a dohled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Náhrada existující full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mesh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komunikace mezi již provozovanými systémy a publikace existujících sdílených služeb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Jeden přípojný bod ke službám eGovernmentu a k PPDF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Metodika a standardizace procesů pro návrh a vývoj nových poskytovatelů a konzumentů sdílených služeb a jejich vzájemnou integraci = urychlení návrhu, vývoje, testování a nasazení nových sdílených služeb, integračních služeb a poskytovatelů/konzumentů dat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Využití existující integrační platformy a její modernizace a úprava za účelem dosažení definovaných cílů</a:t>
            </a:r>
          </a:p>
          <a:p>
            <a:pPr marL="742950" lvl="1" indent="-285750">
              <a:lnSpc>
                <a:spcPct val="200000"/>
              </a:lnSpc>
              <a:buClr>
                <a:srgbClr val="00B0F0"/>
              </a:buClr>
              <a:buFont typeface="Arial" panose="020B0604020202020204" pitchFamily="34" charset="0"/>
              <a:buChar char="•"/>
            </a:pPr>
            <a:endParaRPr lang="cs-CZ" sz="1400" dirty="0">
              <a:solidFill>
                <a:srgbClr val="333A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042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3372BC-75B3-5EB3-A2FD-8C1B5A58F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8AD3F05F-1482-EB3E-2DF1-F680076B1AAD}"/>
              </a:ext>
            </a:extLst>
          </p:cNvPr>
          <p:cNvSpPr/>
          <p:nvPr/>
        </p:nvSpPr>
        <p:spPr>
          <a:xfrm>
            <a:off x="-1" y="0"/>
            <a:ext cx="2332383" cy="6858000"/>
          </a:xfrm>
          <a:prstGeom prst="rect">
            <a:avLst/>
          </a:prstGeom>
          <a:solidFill>
            <a:srgbClr val="4E719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3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5F22EF32-5CA6-8797-BA79-4222B1C7817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7604159-A277-FAF1-49D1-56973D4F54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:a16="http://schemas.microsoft.com/office/drawing/2014/main" id="{79D06D47-9C6A-6A73-AF89-F32B231A5427}"/>
              </a:ext>
            </a:extLst>
          </p:cNvPr>
          <p:cNvSpPr txBox="1"/>
          <p:nvPr/>
        </p:nvSpPr>
        <p:spPr>
          <a:xfrm>
            <a:off x="97065" y="640064"/>
            <a:ext cx="2169057" cy="11541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>
              <a:spcBef>
                <a:spcPts val="1200"/>
              </a:spcBef>
              <a:defRPr/>
            </a:pPr>
            <a:r>
              <a:rPr lang="cs-CZ" sz="2300" b="1" dirty="0">
                <a:solidFill>
                  <a:srgbClr val="FFFFFF"/>
                </a:solidFill>
              </a:rPr>
              <a:t>KONTEXT INFORMAČNÍ KONCEPCE MSP</a:t>
            </a:r>
            <a:endParaRPr lang="en-US" sz="2300" dirty="0">
              <a:solidFill>
                <a:srgbClr val="FFFFFF"/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67F2702-B7C5-67AC-472B-4B033AE89AF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262" y="156139"/>
            <a:ext cx="9569802" cy="654572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6F4083A5-D87D-DE17-B33F-03EE7E1B3196}"/>
              </a:ext>
            </a:extLst>
          </p:cNvPr>
          <p:cNvSpPr/>
          <p:nvPr/>
        </p:nvSpPr>
        <p:spPr>
          <a:xfrm>
            <a:off x="6093807" y="2720696"/>
            <a:ext cx="771789" cy="3526971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9B938-FB9B-35FE-61A6-F0148D402A6E}"/>
              </a:ext>
            </a:extLst>
          </p:cNvPr>
          <p:cNvSpPr txBox="1"/>
          <p:nvPr/>
        </p:nvSpPr>
        <p:spPr>
          <a:xfrm>
            <a:off x="97065" y="2434290"/>
            <a:ext cx="2303261" cy="27847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  <a:buClr>
                <a:srgbClr val="00B0F0"/>
              </a:buClr>
            </a:pPr>
            <a:r>
              <a:rPr lang="cs-CZ" dirty="0">
                <a:solidFill>
                  <a:srgbClr val="FFFFFF"/>
                </a:solidFill>
                <a:ea typeface="+mn-lt"/>
                <a:cs typeface="+mn-lt"/>
              </a:rPr>
              <a:t>Sdílené služby, </a:t>
            </a:r>
            <a:br>
              <a:rPr lang="cs-CZ" dirty="0">
                <a:solidFill>
                  <a:srgbClr val="FFFFFF"/>
                </a:solidFill>
                <a:ea typeface="+mn-lt"/>
                <a:cs typeface="+mn-lt"/>
              </a:rPr>
            </a:br>
            <a:r>
              <a:rPr lang="cs-CZ" dirty="0">
                <a:solidFill>
                  <a:srgbClr val="FFFFFF"/>
                </a:solidFill>
                <a:ea typeface="+mn-lt"/>
                <a:cs typeface="+mn-lt"/>
              </a:rPr>
              <a:t>integrační platforma</a:t>
            </a:r>
            <a:br>
              <a:rPr lang="cs-CZ" dirty="0">
                <a:solidFill>
                  <a:srgbClr val="FFFFFF"/>
                </a:solidFill>
                <a:ea typeface="+mn-lt"/>
                <a:cs typeface="+mn-lt"/>
              </a:rPr>
            </a:br>
            <a:r>
              <a:rPr lang="cs-CZ" dirty="0">
                <a:solidFill>
                  <a:srgbClr val="FFFFFF"/>
                </a:solidFill>
                <a:ea typeface="+mn-lt"/>
                <a:cs typeface="+mn-lt"/>
              </a:rPr>
              <a:t>a standardy jsou</a:t>
            </a:r>
            <a:br>
              <a:rPr lang="cs-CZ" dirty="0">
                <a:solidFill>
                  <a:srgbClr val="FFFFFF"/>
                </a:solidFill>
                <a:ea typeface="+mn-lt"/>
                <a:cs typeface="+mn-lt"/>
              </a:rPr>
            </a:br>
            <a:r>
              <a:rPr lang="cs-CZ" dirty="0">
                <a:solidFill>
                  <a:srgbClr val="FFFFFF"/>
                </a:solidFill>
                <a:ea typeface="+mn-lt"/>
                <a:cs typeface="+mn-lt"/>
              </a:rPr>
              <a:t>klíčovým prvkem architektury.</a:t>
            </a:r>
            <a:endParaRPr lang="cs-CZ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3879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31DF1D-3D10-0C7D-2071-1EA0EFF1F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E055A31E-2935-4FB6-B4DD-32045B11DFE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C3EB4A3-39A1-9E05-03D5-BBB8A5F871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0014BBB-0584-F555-9867-A37072D01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8998"/>
            <a:ext cx="12192000" cy="1332514"/>
          </a:xfrm>
          <a:solidFill>
            <a:srgbClr val="4E7195"/>
          </a:solidFill>
        </p:spPr>
        <p:txBody>
          <a:bodyPr vert="horz">
            <a:normAutofit/>
          </a:bodyPr>
          <a:lstStyle/>
          <a:p>
            <a:pPr algn="l"/>
            <a:r>
              <a:rPr lang="cs-CZ" sz="2400"/>
              <a:t>Modernizace integrační platformy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5504D44-9492-C50B-0387-0C5DE7A77044}"/>
              </a:ext>
            </a:extLst>
          </p:cNvPr>
          <p:cNvSpPr txBox="1"/>
          <p:nvPr/>
        </p:nvSpPr>
        <p:spPr>
          <a:xfrm>
            <a:off x="249876" y="1492982"/>
            <a:ext cx="11311258" cy="405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lnSpc>
                <a:spcPct val="70000"/>
              </a:lnSpc>
              <a:spcBef>
                <a:spcPts val="1200"/>
              </a:spcBef>
              <a:buClr>
                <a:srgbClr val="E03517"/>
              </a:buClr>
              <a:defRPr/>
            </a:pPr>
            <a:r>
              <a:rPr lang="cs-CZ" sz="2800" b="1" dirty="0">
                <a:solidFill>
                  <a:srgbClr val="4E7195"/>
                </a:solidFill>
              </a:rPr>
              <a:t>Výhody modernizace JSB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Jednotný komunikační bod</a:t>
            </a:r>
          </a:p>
          <a:p>
            <a:pPr marL="1657350" lvl="3" indent="-285750">
              <a:lnSpc>
                <a:spcPct val="150000"/>
              </a:lnSpc>
              <a:buClr>
                <a:srgbClr val="4E7195"/>
              </a:buClr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Nahrazení "spaghetti" systému uzlovým systémem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Odstiňuje konzumenty od změn na straně zdrojů (úprava proběhne jen jednou na straně integrační platformy), což vede k </a:t>
            </a:r>
            <a:r>
              <a:rPr lang="cs-CZ" sz="1600" b="1" dirty="0">
                <a:solidFill>
                  <a:srgbClr val="333A56"/>
                </a:solidFill>
                <a:ea typeface="+mn-lt"/>
                <a:cs typeface="+mn-lt"/>
              </a:rPr>
              <a:t>úspoře finančních prostředků a času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Technologická nezávislost a technologické transformace (mezi SOAP, REST, DB aj.)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Přechod ke kontejnerizaci (škálovatelnost)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Zabezpečení přístupu</a:t>
            </a:r>
          </a:p>
          <a:p>
            <a:pPr marL="1657350" lvl="3" indent="-285750">
              <a:lnSpc>
                <a:spcPct val="150000"/>
              </a:lnSpc>
              <a:buClr>
                <a:srgbClr val="4E7195"/>
              </a:buClr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Přístup na zdroje má integrační platforma, ne jednotlivé konzumující systémy</a:t>
            </a:r>
          </a:p>
          <a:p>
            <a:pPr marL="1657350" lvl="3" indent="-285750">
              <a:lnSpc>
                <a:spcPct val="150000"/>
              </a:lnSpc>
              <a:buClr>
                <a:srgbClr val="4E7195"/>
              </a:buClr>
              <a:buFont typeface="Courier New" panose="02070309020205020404" pitchFamily="49" charset="0"/>
              <a:buChar char="o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Řízení přístupu na jednotlivé služby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Monitoring datových toků (mizí anonymita používání datových zdrojů)</a:t>
            </a:r>
          </a:p>
        </p:txBody>
      </p:sp>
    </p:spTree>
    <p:extLst>
      <p:ext uri="{BB962C8B-B14F-4D97-AF65-F5344CB8AC3E}">
        <p14:creationId xmlns:p14="http://schemas.microsoft.com/office/powerpoint/2010/main" val="2477310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DE596D-2385-DF07-FCA0-A0C5C2ED4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500AD9E4-0DAD-51C3-C18D-0F9F84C2EBB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AC230E7-AC0E-76C4-240C-6DFEA1C5FD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E041B91-28E3-21FC-3B69-F45D50A92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8998"/>
            <a:ext cx="12192000" cy="1332514"/>
          </a:xfrm>
          <a:solidFill>
            <a:srgbClr val="4E7195"/>
          </a:solidFill>
        </p:spPr>
        <p:txBody>
          <a:bodyPr vert="horz">
            <a:normAutofit/>
          </a:bodyPr>
          <a:lstStyle/>
          <a:p>
            <a:pPr algn="l"/>
            <a:r>
              <a:rPr lang="cs-CZ" sz="2400"/>
              <a:t>Modernizace integrační platformy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F134075-61C2-87C2-D283-56BBF267E6A8}"/>
              </a:ext>
            </a:extLst>
          </p:cNvPr>
          <p:cNvSpPr txBox="1"/>
          <p:nvPr/>
        </p:nvSpPr>
        <p:spPr>
          <a:xfrm>
            <a:off x="249876" y="1492982"/>
            <a:ext cx="11311258" cy="33178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lnSpc>
                <a:spcPct val="70000"/>
              </a:lnSpc>
              <a:spcBef>
                <a:spcPts val="1200"/>
              </a:spcBef>
              <a:buClr>
                <a:srgbClr val="E03517"/>
              </a:buClr>
              <a:defRPr/>
            </a:pPr>
            <a:r>
              <a:rPr lang="cs-CZ" sz="2800" b="1" dirty="0">
                <a:solidFill>
                  <a:srgbClr val="4E7195"/>
                </a:solidFill>
              </a:rPr>
              <a:t>Časování projektu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Vypsání zakázky - 02/2024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Lhůta pro podání nabídek - 03/2024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Podpis smlouvy - 05/2024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Zahájení implementace - 06/2024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Akceptace díla - 11/2024</a:t>
            </a:r>
          </a:p>
          <a:p>
            <a:pPr marL="1657350" lvl="3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Akceptace proběhla o 3 měsíce dříve oproti původnímu plánu, a to na základě zkušeností a znalostí dodavatele z jiných integračních projektů a využití již osvědčeného řešení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Následný rozvoj (vývoj jednotlivých integračních služeb) - od 12/2024</a:t>
            </a:r>
          </a:p>
        </p:txBody>
      </p:sp>
    </p:spTree>
    <p:extLst>
      <p:ext uri="{BB962C8B-B14F-4D97-AF65-F5344CB8AC3E}">
        <p14:creationId xmlns:p14="http://schemas.microsoft.com/office/powerpoint/2010/main" val="3277463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1576C2-CE20-511B-CE13-477CC0E93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3C505A9B-61B9-8BC8-8E07-17B984773015}"/>
              </a:ext>
            </a:extLst>
          </p:cNvPr>
          <p:cNvSpPr/>
          <p:nvPr/>
        </p:nvSpPr>
        <p:spPr>
          <a:xfrm>
            <a:off x="0" y="0"/>
            <a:ext cx="2332383" cy="6858000"/>
          </a:xfrm>
          <a:prstGeom prst="rect">
            <a:avLst/>
          </a:prstGeom>
          <a:solidFill>
            <a:srgbClr val="4E719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Next Medium"/>
              <a:ea typeface="Avenir Next Medium"/>
              <a:cs typeface="Avenir Next Medium"/>
              <a:sym typeface="Avenir Next Medium"/>
            </a:endParaRPr>
          </a:p>
        </p:txBody>
      </p:sp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5B4FAEB7-3C01-80BF-FD9D-CF6228777BB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F22EF32-5CA6-8797-BA79-4222B1C781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:a16="http://schemas.microsoft.com/office/drawing/2014/main" id="{F3D6A395-29A6-2E45-7777-9F5DAB3EF183}"/>
              </a:ext>
            </a:extLst>
          </p:cNvPr>
          <p:cNvSpPr txBox="1"/>
          <p:nvPr/>
        </p:nvSpPr>
        <p:spPr>
          <a:xfrm>
            <a:off x="97065" y="640064"/>
            <a:ext cx="2169057" cy="14619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>
              <a:spcBef>
                <a:spcPts val="1200"/>
              </a:spcBef>
              <a:defRPr/>
            </a:pPr>
            <a:r>
              <a:rPr lang="cs-CZ" sz="2300" b="1" dirty="0">
                <a:solidFill>
                  <a:srgbClr val="FFFFFF"/>
                </a:solidFill>
              </a:rPr>
              <a:t>PŘEHLED</a:t>
            </a:r>
          </a:p>
          <a:p>
            <a:pPr lvl="0">
              <a:spcBef>
                <a:spcPts val="1200"/>
              </a:spcBef>
              <a:defRPr/>
            </a:pPr>
            <a:r>
              <a:rPr lang="cs-CZ" sz="2300" b="1" dirty="0">
                <a:solidFill>
                  <a:srgbClr val="FFFFFF"/>
                </a:solidFill>
              </a:rPr>
              <a:t>AKTUÁLNÍCH</a:t>
            </a:r>
          </a:p>
          <a:p>
            <a:pPr lvl="0">
              <a:spcBef>
                <a:spcPts val="1200"/>
              </a:spcBef>
              <a:defRPr/>
            </a:pPr>
            <a:r>
              <a:rPr lang="cs-CZ" sz="2300" b="1" dirty="0">
                <a:solidFill>
                  <a:srgbClr val="FFFFFF"/>
                </a:solidFill>
              </a:rPr>
              <a:t>INTEGRACÍ</a:t>
            </a:r>
            <a:endParaRPr lang="en-US" sz="2300" dirty="0">
              <a:solidFill>
                <a:srgbClr val="FFFFFF"/>
              </a:solidFill>
            </a:endParaRPr>
          </a:p>
        </p:txBody>
      </p:sp>
      <p:pic>
        <p:nvPicPr>
          <p:cNvPr id="2" name="Obrázek 1" descr="Obsah obrázku text, diagram, Paralelní, účtenka&#10;&#10;Obsah generovaný pomocí AI může být nesprávný.">
            <a:extLst>
              <a:ext uri="{FF2B5EF4-FFF2-40B4-BE49-F238E27FC236}">
                <a16:creationId xmlns:a16="http://schemas.microsoft.com/office/drawing/2014/main" id="{65DA2152-EC1B-5006-ADC5-A15EA31E1F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335" y="272994"/>
            <a:ext cx="8565456" cy="644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5837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AE38B6-967A-D7A4-D5F2-F0885AD99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946C6DAB-17C9-21A1-FDB5-6FF4CF5F71F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46C6DAB-17C9-21A1-FDB5-6FF4CF5F71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F2ADFDE-D568-EAF3-A077-21F6A41BB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8998"/>
            <a:ext cx="12192000" cy="1332514"/>
          </a:xfrm>
          <a:solidFill>
            <a:srgbClr val="4E7195"/>
          </a:solidFill>
        </p:spPr>
        <p:txBody>
          <a:bodyPr vert="horz">
            <a:normAutofit/>
          </a:bodyPr>
          <a:lstStyle/>
          <a:p>
            <a:pPr algn="l"/>
            <a:r>
              <a:rPr lang="cs-CZ" sz="2400"/>
              <a:t>Integrační </a:t>
            </a:r>
            <a:r>
              <a:rPr lang="cs-CZ" sz="2400" err="1"/>
              <a:t>patterny</a:t>
            </a:r>
            <a:r>
              <a:rPr lang="cs-CZ" sz="2400"/>
              <a:t> a </a:t>
            </a:r>
            <a:r>
              <a:rPr lang="cs-CZ" sz="2400" err="1"/>
              <a:t>antipatterny</a:t>
            </a:r>
            <a:endParaRPr lang="cs-CZ" sz="240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48C7C1B-53FC-DECB-198F-017CBA57E407}"/>
              </a:ext>
            </a:extLst>
          </p:cNvPr>
          <p:cNvSpPr txBox="1"/>
          <p:nvPr/>
        </p:nvSpPr>
        <p:spPr>
          <a:xfrm>
            <a:off x="249875" y="1492982"/>
            <a:ext cx="11742579" cy="43642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lnSpc>
                <a:spcPct val="70000"/>
              </a:lnSpc>
              <a:spcBef>
                <a:spcPts val="1200"/>
              </a:spcBef>
              <a:buClr>
                <a:srgbClr val="E03517"/>
              </a:buClr>
              <a:defRPr/>
            </a:pPr>
            <a:r>
              <a:rPr lang="cs-CZ" sz="2800" b="1" dirty="0">
                <a:solidFill>
                  <a:srgbClr val="4E7195"/>
                </a:solidFill>
              </a:rPr>
              <a:t>Typické úlohy použití JSB v prostředí Ministerstva spravedlnosti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Publish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/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Subscribe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– služby komunikují přes události, dobré pro škálovatelnost a nízkou vazbu (SOAP, REST služby)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Message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Routing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– sběrnice zajišťuje směrování zpráv podle obsahu, typu nebo pravidel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Transformation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– převod formátů a protokolů, aby si různé systémy rozuměly (XML, JSON, SQL)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Orchestrace – sběrnice koordinuje volání více služeb a skládá je do procesu (logika v rámci integrační platformy)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Error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Handling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&amp; Retry – centrální zachytávání chyb, opakování zpracování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Loose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Coupling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– služby komunikují přes sběrnici, nejsou na sobě přímo závislé, konzument nemá přímý přístup na providera</a:t>
            </a:r>
          </a:p>
          <a:p>
            <a:pPr lvl="1">
              <a:spcBef>
                <a:spcPts val="1200"/>
              </a:spcBef>
              <a:buClr>
                <a:srgbClr val="E03517"/>
              </a:buClr>
              <a:defRPr/>
            </a:pPr>
            <a:r>
              <a:rPr lang="cs-CZ" sz="2800" b="1" dirty="0">
                <a:solidFill>
                  <a:srgbClr val="4E7195"/>
                </a:solidFill>
              </a:rPr>
              <a:t>Shrnutí</a:t>
            </a:r>
            <a:br>
              <a:rPr lang="cs-CZ" sz="2800" b="1" dirty="0">
                <a:solidFill>
                  <a:srgbClr val="4E7195"/>
                </a:solidFill>
              </a:rPr>
            </a:br>
            <a:r>
              <a:rPr lang="cs-CZ" sz="2800" b="1" dirty="0">
                <a:solidFill>
                  <a:srgbClr val="4E7195"/>
                </a:solidFill>
              </a:rPr>
              <a:t>	</a:t>
            </a:r>
            <a:r>
              <a:rPr lang="cs-CZ" b="1" dirty="0">
                <a:solidFill>
                  <a:srgbClr val="333A56"/>
                </a:solidFill>
                <a:ea typeface="+mn-lt"/>
                <a:cs typeface="+mn-lt"/>
              </a:rPr>
              <a:t>JSB je hlavně prostředník a </a:t>
            </a:r>
            <a:r>
              <a:rPr lang="cs-CZ" b="1" dirty="0" err="1">
                <a:solidFill>
                  <a:srgbClr val="333A56"/>
                </a:solidFill>
                <a:ea typeface="+mn-lt"/>
                <a:cs typeface="+mn-lt"/>
              </a:rPr>
              <a:t>standardizátor</a:t>
            </a:r>
            <a:r>
              <a:rPr lang="cs-CZ" b="1" dirty="0">
                <a:solidFill>
                  <a:srgbClr val="333A56"/>
                </a:solidFill>
                <a:ea typeface="+mn-lt"/>
                <a:cs typeface="+mn-lt"/>
              </a:rPr>
              <a:t> komunikace (směrování, transformace, spolehlivost)</a:t>
            </a:r>
            <a:endParaRPr lang="cs-CZ" sz="2100" b="1" dirty="0">
              <a:solidFill>
                <a:srgbClr val="333A56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2820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8BA70F-ACBC-B211-2AA5-ADF589561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73DD28E3-720D-8A75-DA90-456C98EF73B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3DD28E3-720D-8A75-DA90-456C98EF73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1FE1ADB-C06F-28E7-E474-4E0916B16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8998"/>
            <a:ext cx="12192000" cy="1332514"/>
          </a:xfrm>
          <a:solidFill>
            <a:srgbClr val="4E7195"/>
          </a:solidFill>
        </p:spPr>
        <p:txBody>
          <a:bodyPr vert="horz">
            <a:normAutofit/>
          </a:bodyPr>
          <a:lstStyle/>
          <a:p>
            <a:pPr algn="l"/>
            <a:r>
              <a:rPr lang="cs-CZ" sz="2400"/>
              <a:t>Integrační </a:t>
            </a:r>
            <a:r>
              <a:rPr lang="cs-CZ" sz="2400" err="1"/>
              <a:t>patterny</a:t>
            </a:r>
            <a:r>
              <a:rPr lang="cs-CZ" sz="2400"/>
              <a:t> a </a:t>
            </a:r>
            <a:r>
              <a:rPr lang="cs-CZ" sz="2400" err="1"/>
              <a:t>antipatterny</a:t>
            </a:r>
            <a:endParaRPr lang="cs-CZ" sz="240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EC8EF8B-6373-7686-6A2D-7739EF9E6B5E}"/>
              </a:ext>
            </a:extLst>
          </p:cNvPr>
          <p:cNvSpPr txBox="1"/>
          <p:nvPr/>
        </p:nvSpPr>
        <p:spPr>
          <a:xfrm>
            <a:off x="249875" y="1492982"/>
            <a:ext cx="11801785" cy="40811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lnSpc>
                <a:spcPct val="70000"/>
              </a:lnSpc>
              <a:spcBef>
                <a:spcPts val="1200"/>
              </a:spcBef>
              <a:buClr>
                <a:srgbClr val="E03517"/>
              </a:buClr>
              <a:defRPr/>
            </a:pPr>
            <a:r>
              <a:rPr lang="cs-CZ" sz="2800" b="1" dirty="0">
                <a:solidFill>
                  <a:srgbClr val="4E7195"/>
                </a:solidFill>
              </a:rPr>
              <a:t>Zjištění modernizačního projektu, jak by se JSB nemělo používat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JSB jako monolit – přílišná logika uvnitř sběrnice, která se stane „single point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of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failure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“ a brzdou inovací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Point-to-Point v JSB – využívání sběrnice jen jako potrubí pro přímé napojení systémů → ztrácí se výhody centralizace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Hidden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Logic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– kritická business logika je uvnitř JSB, což ztěžuje údržbu a testování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Tightly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Coupled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Contracts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– příliš detailní datové modely, které nutí všechny konzumenty ke změnám při každé úpravě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Data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storage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– použití JSB jako datového uložiště (role DWH)</a:t>
            </a:r>
          </a:p>
          <a:p>
            <a:pPr marL="1200150" lvl="2" indent="-285750">
              <a:lnSpc>
                <a:spcPct val="150000"/>
              </a:lnSpc>
              <a:buClr>
                <a:srgbClr val="4E7195"/>
              </a:buClr>
              <a:buFont typeface="Arial" panose="020B0604020202020204" pitchFamily="34" charset="0"/>
              <a:buChar char="•"/>
            </a:pP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Large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File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Transfer – použití JSB k přenosu </a:t>
            </a:r>
            <a:r>
              <a:rPr lang="cs-CZ" sz="1600" dirty="0" err="1">
                <a:solidFill>
                  <a:srgbClr val="333A56"/>
                </a:solidFill>
                <a:ea typeface="+mn-lt"/>
                <a:cs typeface="+mn-lt"/>
              </a:rPr>
              <a:t>gigabajtových</a:t>
            </a:r>
            <a:r>
              <a:rPr lang="cs-CZ" sz="1600" dirty="0">
                <a:solidFill>
                  <a:srgbClr val="333A56"/>
                </a:solidFill>
                <a:ea typeface="+mn-lt"/>
                <a:cs typeface="+mn-lt"/>
              </a:rPr>
              <a:t> souborů, což zatěžuje infrastrukturu a prodlužuje latenci</a:t>
            </a:r>
          </a:p>
          <a:p>
            <a:pPr lvl="1">
              <a:lnSpc>
                <a:spcPct val="70000"/>
              </a:lnSpc>
              <a:spcBef>
                <a:spcPts val="1200"/>
              </a:spcBef>
              <a:buClr>
                <a:srgbClr val="E03517"/>
              </a:buClr>
              <a:defRPr/>
            </a:pPr>
            <a:r>
              <a:rPr lang="cs-CZ" sz="2800" b="1" dirty="0">
                <a:solidFill>
                  <a:srgbClr val="4E7195"/>
                </a:solidFill>
              </a:rPr>
              <a:t>Shrnutí</a:t>
            </a:r>
          </a:p>
          <a:p>
            <a:pPr lvl="1">
              <a:buClr>
                <a:srgbClr val="00B0F0"/>
              </a:buClr>
            </a:pPr>
            <a:r>
              <a:rPr lang="cs-CZ" b="1" dirty="0">
                <a:solidFill>
                  <a:srgbClr val="333A56"/>
                </a:solidFill>
                <a:ea typeface="+mn-lt"/>
                <a:cs typeface="+mn-lt"/>
              </a:rPr>
              <a:t>	JSB se může v případě nevhodného použití stát monolitem, skrytým centrem logiky nebo datovým uložištěm</a:t>
            </a:r>
          </a:p>
        </p:txBody>
      </p:sp>
    </p:spTree>
    <p:extLst>
      <p:ext uri="{BB962C8B-B14F-4D97-AF65-F5344CB8AC3E}">
        <p14:creationId xmlns:p14="http://schemas.microsoft.com/office/powerpoint/2010/main" val="3662337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4_Briefing">
  <a:themeElements>
    <a:clrScheme name="24_Briefing">
      <a:dk1>
        <a:srgbClr val="002C3A"/>
      </a:dk1>
      <a:lt1>
        <a:srgbClr val="54818F"/>
      </a:lt1>
      <a:dk2>
        <a:srgbClr val="5E5E5E"/>
      </a:dk2>
      <a:lt2>
        <a:srgbClr val="D5D5D5"/>
      </a:lt2>
      <a:accent1>
        <a:srgbClr val="54818F"/>
      </a:accent1>
      <a:accent2>
        <a:srgbClr val="308C8B"/>
      </a:accent2>
      <a:accent3>
        <a:srgbClr val="7A9105"/>
      </a:accent3>
      <a:accent4>
        <a:srgbClr val="C26E6A"/>
      </a:accent4>
      <a:accent5>
        <a:srgbClr val="E4E942"/>
      </a:accent5>
      <a:accent6>
        <a:srgbClr val="5B516A"/>
      </a:accent6>
      <a:hlink>
        <a:srgbClr val="0000FF"/>
      </a:hlink>
      <a:folHlink>
        <a:srgbClr val="FF00FF"/>
      </a:folHlink>
    </a:clrScheme>
    <a:fontScheme name="24_Briefing">
      <a:majorFont>
        <a:latin typeface="Avenir Next Regular"/>
        <a:ea typeface="Avenir Next Regular"/>
        <a:cs typeface="Avenir Next Regular"/>
      </a:majorFont>
      <a:minorFont>
        <a:latin typeface="Avenir Next Regular"/>
        <a:ea typeface="Avenir Next Regular"/>
        <a:cs typeface="Avenir Next Regular"/>
      </a:minorFont>
    </a:fontScheme>
    <a:fmtScheme name="24_Brief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6">
              <a:hueOff val="61929"/>
              <a:satOff val="10820"/>
              <a:lumOff val="-8848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44" normalizeH="0" baseline="0">
            <a:ln>
              <a:noFill/>
            </a:ln>
            <a:solidFill>
              <a:schemeClr val="accent1">
                <a:satOff val="74278"/>
                <a:lumOff val="-33241"/>
              </a:schemeClr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BFFC83409B7449897C2B1091E710B1" ma:contentTypeVersion="8" ma:contentTypeDescription="Vytvoří nový dokument" ma:contentTypeScope="" ma:versionID="3c1eb90f413c74a6dcb59f15f4b39dac">
  <xsd:schema xmlns:xsd="http://www.w3.org/2001/XMLSchema" xmlns:xs="http://www.w3.org/2001/XMLSchema" xmlns:p="http://schemas.microsoft.com/office/2006/metadata/properties" xmlns:ns2="f4ac95c7-c6c6-4d9f-aeef-f9102a06ff53" targetNamespace="http://schemas.microsoft.com/office/2006/metadata/properties" ma:root="true" ma:fieldsID="286c1f52d2e7353b5b408d7c024f3148" ns2:_="">
    <xsd:import namespace="f4ac95c7-c6c6-4d9f-aeef-f9102a06ff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c95c7-c6c6-4d9f-aeef-f9102a06ff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6F3C2A-AD2B-43F1-874B-0C489EBAA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ED1928-CFF9-4596-8608-C29E30A95111}">
  <ds:schemaRefs>
    <ds:schemaRef ds:uri="f4ac95c7-c6c6-4d9f-aeef-f9102a06ff5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BD96783-E0C1-45C4-B845-414F4A419E57}">
  <ds:schemaRefs>
    <ds:schemaRef ds:uri="f4ac95c7-c6c6-4d9f-aeef-f9102a06ff5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808</Words>
  <Application>Microsoft Macintosh PowerPoint</Application>
  <PresentationFormat>Širokoúhlá obrazovka</PresentationFormat>
  <Paragraphs>84</Paragraphs>
  <Slides>10</Slides>
  <Notes>8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7" baseType="lpstr">
      <vt:lpstr>Aptos</vt:lpstr>
      <vt:lpstr>Arial</vt:lpstr>
      <vt:lpstr>Avenir Next Medium</vt:lpstr>
      <vt:lpstr>Avenir Next Regular</vt:lpstr>
      <vt:lpstr>Courier New</vt:lpstr>
      <vt:lpstr>24_Briefing</vt:lpstr>
      <vt:lpstr>think-cell Slide</vt:lpstr>
      <vt:lpstr>Integrační platforma</vt:lpstr>
      <vt:lpstr>Modernizace integrační platformy</vt:lpstr>
      <vt:lpstr>Modernizace integrační platformy</vt:lpstr>
      <vt:lpstr>Prezentace aplikace PowerPoint</vt:lpstr>
      <vt:lpstr>Modernizace integrační platformy</vt:lpstr>
      <vt:lpstr>Modernizace integrační platformy</vt:lpstr>
      <vt:lpstr>Prezentace aplikace PowerPoint</vt:lpstr>
      <vt:lpstr>Integrační patterny a antipatterny</vt:lpstr>
      <vt:lpstr>Integrační patterny a antipatterny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Ransdorfová Elena Mgr.</dc:creator>
  <cp:lastModifiedBy>Jiří Svoboda</cp:lastModifiedBy>
  <cp:revision>16</cp:revision>
  <dcterms:created xsi:type="dcterms:W3CDTF">2025-09-11T15:10:16Z</dcterms:created>
  <dcterms:modified xsi:type="dcterms:W3CDTF">2025-09-23T09:06:52Z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0x010100E1BFFC83409B7449897C2B1091E710B1</vt:lpwstr>
  </property>
</Properties>
</file>